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1" r:id="rId7"/>
    <p:sldMasterId id="2147483866" r:id="rId8"/>
  </p:sldMasterIdLst>
  <p:notesMasterIdLst>
    <p:notesMasterId r:id="rId22"/>
  </p:notesMasterIdLst>
  <p:sldIdLst>
    <p:sldId id="322" r:id="rId9"/>
    <p:sldId id="323" r:id="rId10"/>
    <p:sldId id="324" r:id="rId11"/>
    <p:sldId id="295" r:id="rId12"/>
    <p:sldId id="280" r:id="rId13"/>
    <p:sldId id="320" r:id="rId14"/>
    <p:sldId id="321" r:id="rId15"/>
    <p:sldId id="325" r:id="rId16"/>
    <p:sldId id="326" r:id="rId17"/>
    <p:sldId id="327" r:id="rId18"/>
    <p:sldId id="328" r:id="rId19"/>
    <p:sldId id="329" r:id="rId20"/>
    <p:sldId id="330" r:id="rId21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88062" autoAdjust="0"/>
  </p:normalViewPr>
  <p:slideViewPr>
    <p:cSldViewPr snapToGrid="0">
      <p:cViewPr varScale="1">
        <p:scale>
          <a:sx n="88" d="100"/>
          <a:sy n="88" d="100"/>
        </p:scale>
        <p:origin x="24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88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49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44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an updated version?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4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8:57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09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9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57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78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671119"/>
      </p:ext>
    </p:extLst>
  </p:cSld>
  <p:clrMapOvr>
    <a:masterClrMapping/>
  </p:clrMapOvr>
  <p:transition spd="slow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22461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49311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446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33664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4892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54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484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859973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979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02557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293958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063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2453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756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508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0772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3380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2602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034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9434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09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0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0D12-ABB5-47F8-A0E8-1F63480820D4}" type="datetimeFigureOut">
              <a:rPr lang="en-GB" smtClean="0"/>
              <a:t>07/11/2016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4.xml"/><Relationship Id="rId4" Type="http://schemas.openxmlformats.org/officeDocument/2006/relationships/hyperlink" Target="https://github.com/dxuk/AzureWorksh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5.xml"/><Relationship Id="rId4" Type="http://schemas.openxmlformats.org/officeDocument/2006/relationships/hyperlink" Target="https://github.com/dxuk/AzureWorksh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6.xml"/><Relationship Id="rId4" Type="http://schemas.openxmlformats.org/officeDocument/2006/relationships/hyperlink" Target="https://github.com/dxuk/AzureWorksh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7.xml"/><Relationship Id="rId4" Type="http://schemas.openxmlformats.org/officeDocument/2006/relationships/hyperlink" Target="https://github.com/dxuk/AzureWorkshop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mat.clothier@cloudhouse.com" TargetMode="External"/><Relationship Id="rId3" Type="http://schemas.openxmlformats.org/officeDocument/2006/relationships/hyperlink" Target="mailto:amynic@microsoft.com" TargetMode="External"/><Relationship Id="rId7" Type="http://schemas.openxmlformats.org/officeDocument/2006/relationships/hyperlink" Target="mailto:v-ajacks@microsoft.com" TargetMode="External"/><Relationship Id="rId2" Type="http://schemas.openxmlformats.org/officeDocument/2006/relationships/hyperlink" Target="mailto:David.Gristwood@microsoft.com" TargetMode="External"/><Relationship Id="rId1" Type="http://schemas.openxmlformats.org/officeDocument/2006/relationships/slideLayout" Target="../slideLayouts/slideLayout87.xml"/><Relationship Id="rId6" Type="http://schemas.openxmlformats.org/officeDocument/2006/relationships/hyperlink" Target="mailto:siddhartha.chaturvedi@microsoft.com" TargetMode="External"/><Relationship Id="rId5" Type="http://schemas.openxmlformats.org/officeDocument/2006/relationships/hyperlink" Target="mailto:William.Eastbury@microsoft.com" TargetMode="External"/><Relationship Id="rId4" Type="http://schemas.openxmlformats.org/officeDocument/2006/relationships/hyperlink" Target="mailto:jocollin@microsoft.com" TargetMode="External"/><Relationship Id="rId9" Type="http://schemas.openxmlformats.org/officeDocument/2006/relationships/hyperlink" Target="https://github.com/dxuk/AzureWorksho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2.xml"/><Relationship Id="rId4" Type="http://schemas.openxmlformats.org/officeDocument/2006/relationships/hyperlink" Target="https://github.com/dxuk/AzureWorkshop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3.xml"/><Relationship Id="rId4" Type="http://schemas.openxmlformats.org/officeDocument/2006/relationships/hyperlink" Target="https://github.com/dxuk/AzureWorksh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featuring Dev Ops Masterclass</a:t>
            </a: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62701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>
                <a:solidFill>
                  <a:srgbClr val="FFFFFF"/>
                </a:solidFill>
                <a:latin typeface="Segoe UI"/>
              </a:rPr>
              <a:t>amynic@microsoft</a:t>
            </a:r>
            <a:r>
              <a:rPr lang="en-GB" dirty="0">
                <a:solidFill>
                  <a:srgbClr val="FFFFFF"/>
                </a:solidFill>
                <a:latin typeface="Segoe UI"/>
              </a:rPr>
              <a:t>.com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0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PaaS Web Apps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Lillian Kasem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4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Power BI Embedded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Amy Nicholson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PBE Update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Adam Jackson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4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Dev Ops Masterclass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Jamie Dalton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05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780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85195"/>
            <a:ext cx="11039226" cy="6475619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Microsoft People</a:t>
            </a:r>
          </a:p>
          <a:p>
            <a:r>
              <a:rPr lang="en-GB" sz="2000" i="1" dirty="0">
                <a:hlinkClick r:id="rId2"/>
              </a:rPr>
              <a:t>David.Gristwood@microsoft.com</a:t>
            </a:r>
            <a:endParaRPr lang="en-GB" sz="2000" i="1" dirty="0"/>
          </a:p>
          <a:p>
            <a:r>
              <a:rPr lang="en-GB" sz="2000" i="1" dirty="0"/>
              <a:t>Amy Nicholson </a:t>
            </a:r>
            <a:r>
              <a:rPr lang="en-GB" sz="2000" i="1" dirty="0">
                <a:hlinkClick r:id="rId3"/>
              </a:rPr>
              <a:t>amynic@microsoft.com</a:t>
            </a:r>
            <a:r>
              <a:rPr lang="en-GB" sz="2000" i="1" dirty="0"/>
              <a:t> </a:t>
            </a:r>
          </a:p>
          <a:p>
            <a:r>
              <a:rPr lang="en-GB" sz="2000" i="1" dirty="0"/>
              <a:t>Jonathan Collinge </a:t>
            </a:r>
            <a:r>
              <a:rPr lang="en-GB" sz="2000" i="1" dirty="0">
                <a:hlinkClick r:id="rId4"/>
              </a:rPr>
              <a:t>jocollin@microsoft.com</a:t>
            </a:r>
            <a:endParaRPr lang="en-GB" sz="2000" i="1" dirty="0"/>
          </a:p>
          <a:p>
            <a:r>
              <a:rPr lang="en-GB" sz="2000" i="1" dirty="0">
                <a:hlinkClick r:id="rId5"/>
              </a:rPr>
              <a:t>William.Eastbury@microsoft.com</a:t>
            </a:r>
            <a:r>
              <a:rPr lang="en-GB" sz="2000" i="1" dirty="0"/>
              <a:t> </a:t>
            </a:r>
          </a:p>
          <a:p>
            <a:r>
              <a:rPr lang="en-GB" sz="2000" i="1" dirty="0">
                <a:hlinkClick r:id="rId6"/>
              </a:rPr>
              <a:t>Siddhartha.Chaturvedi@microsoft.com</a:t>
            </a:r>
            <a:r>
              <a:rPr lang="en-GB" sz="2000" i="1" dirty="0"/>
              <a:t> &amp; Adam Jackson </a:t>
            </a:r>
            <a:r>
              <a:rPr lang="en-GB" sz="2000" i="1" dirty="0">
                <a:hlinkClick r:id="rId7"/>
              </a:rPr>
              <a:t>v-ajacks@microsoft.com</a:t>
            </a:r>
            <a:r>
              <a:rPr lang="en-GB" sz="2000" i="1" dirty="0"/>
              <a:t> </a:t>
            </a:r>
          </a:p>
          <a:p>
            <a:endParaRPr lang="en-GB" sz="2800" i="1" dirty="0"/>
          </a:p>
          <a:p>
            <a:pPr marL="0" indent="0">
              <a:buNone/>
            </a:pPr>
            <a:r>
              <a:rPr lang="en-GB" sz="2400" i="1" dirty="0"/>
              <a:t>Agenda</a:t>
            </a:r>
          </a:p>
          <a:p>
            <a:r>
              <a:rPr lang="en-GB" sz="2000" i="1" dirty="0"/>
              <a:t>10am Workshop starts, with break for coffee around 11:30am</a:t>
            </a:r>
          </a:p>
          <a:p>
            <a:pPr lvl="1"/>
            <a:r>
              <a:rPr lang="en-GB" sz="1800" i="1" dirty="0"/>
              <a:t>Microservices and containerisation</a:t>
            </a:r>
          </a:p>
          <a:p>
            <a:pPr lvl="1"/>
            <a:r>
              <a:rPr lang="en-GB" sz="1800" i="1" dirty="0"/>
              <a:t>Data </a:t>
            </a:r>
          </a:p>
          <a:p>
            <a:pPr lvl="1"/>
            <a:r>
              <a:rPr lang="en-GB" sz="1800" i="1" dirty="0" err="1"/>
              <a:t>Cloudhouse</a:t>
            </a:r>
            <a:r>
              <a:rPr lang="en-GB" sz="1800" i="1" dirty="0"/>
              <a:t> - </a:t>
            </a:r>
            <a:r>
              <a:rPr lang="en-GB" sz="1800" i="1" dirty="0">
                <a:hlinkClick r:id="rId8"/>
              </a:rPr>
              <a:t>mat.clothier@cloudhouse.com</a:t>
            </a:r>
            <a:r>
              <a:rPr lang="en-GB" sz="1800" i="1" dirty="0"/>
              <a:t> </a:t>
            </a:r>
          </a:p>
          <a:p>
            <a:pPr lvl="1"/>
            <a:r>
              <a:rPr lang="en-GB" sz="1800" i="1" dirty="0"/>
              <a:t>Partnering with Microsoft</a:t>
            </a:r>
          </a:p>
          <a:p>
            <a:pPr lvl="1"/>
            <a:endParaRPr lang="en-GB" sz="800" i="1" dirty="0"/>
          </a:p>
          <a:p>
            <a:r>
              <a:rPr lang="en-GB" sz="2000" i="1" dirty="0"/>
              <a:t>1pm Lunch </a:t>
            </a:r>
          </a:p>
          <a:p>
            <a:r>
              <a:rPr lang="en-GB" sz="2000" i="1" dirty="0"/>
              <a:t>2pm Infrastructure as a Service Masterclass</a:t>
            </a:r>
          </a:p>
          <a:p>
            <a:r>
              <a:rPr lang="en-GB" sz="2000" i="1" dirty="0"/>
              <a:t>4:30pm Informal networking and close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Slides - </a:t>
            </a:r>
            <a:r>
              <a:rPr lang="en-GB" sz="2000" i="1" dirty="0">
                <a:hlinkClick r:id="rId9"/>
              </a:rPr>
              <a:t>https://github.com/dxuk/AzureWorkshops</a:t>
            </a:r>
            <a:r>
              <a:rPr lang="en-GB" sz="2000" i="1" dirty="0"/>
              <a:t> 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7456657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496"/>
          <a:stretch/>
        </p:blipFill>
        <p:spPr>
          <a:xfrm>
            <a:off x="-330875" y="-59723"/>
            <a:ext cx="12746345" cy="6483084"/>
          </a:xfrm>
          <a:prstGeom prst="rect">
            <a:avLst/>
          </a:prstGeom>
        </p:spPr>
      </p:pic>
      <p:pic>
        <p:nvPicPr>
          <p:cNvPr id="53" name="World map" descr="world-map.png"/>
          <p:cNvPicPr>
            <a:picLocks noChangeAspect="1"/>
          </p:cNvPicPr>
          <p:nvPr/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727" y="777617"/>
            <a:ext cx="12180750" cy="61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18" y="29908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1" y="104833"/>
            <a:ext cx="11056800" cy="747597"/>
          </a:xfrm>
        </p:spPr>
        <p:txBody>
          <a:bodyPr/>
          <a:lstStyle/>
          <a:p>
            <a:pPr algn="ctr"/>
            <a:r>
              <a:rPr lang="en-US" sz="4799" spc="-100" dirty="0">
                <a:solidFill>
                  <a:srgbClr val="0070C0"/>
                </a:solidFill>
              </a:rPr>
              <a:t>Huge infrastructure </a:t>
            </a:r>
            <a:r>
              <a:rPr lang="en-US" sz="4799" dirty="0">
                <a:solidFill>
                  <a:srgbClr val="0070C0"/>
                </a:solidFill>
              </a:rPr>
              <a:t>scale is the enabler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217" y="823050"/>
            <a:ext cx="11564164" cy="468598"/>
          </a:xfrm>
          <a:prstGeom prst="rect">
            <a:avLst/>
          </a:prstGeom>
          <a:noFill/>
          <a:ln>
            <a:noFill/>
          </a:ln>
        </p:spPr>
        <p:txBody>
          <a:bodyPr wrap="square" lIns="91371" tIns="45687" rIns="91371" bIns="45687" rtlCol="0">
            <a:spAutoFit/>
          </a:bodyPr>
          <a:lstStyle/>
          <a:p>
            <a:pPr algn="ctr" defTabSz="1218092"/>
            <a:r>
              <a:rPr lang="en-US" sz="2398" spc="-100" dirty="0">
                <a:solidFill>
                  <a:srgbClr val="FFB900">
                    <a:lumMod val="50000"/>
                  </a:srgbClr>
                </a:solidFill>
                <a:latin typeface="Segoe UI Light"/>
              </a:rPr>
              <a:t>24 Regions Worldwide…huge capacity around the world…growing every year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61738" y="5645422"/>
            <a:ext cx="7977655" cy="126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100+ datacenters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3 networks in the world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 AWS, 6x Google DC Regions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 Series – Largest VM in World, 32 cores, 448GB Ram, SSD…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843824" y="6331504"/>
            <a:ext cx="176499" cy="145056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6849218" y="6065892"/>
            <a:ext cx="176314" cy="14326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z="784" spc="-1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8622" y="5961197"/>
            <a:ext cx="1179323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987146" y="6220809"/>
            <a:ext cx="2601625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Announced/Not 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838370" y="2331148"/>
            <a:ext cx="633455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Central US</a:t>
            </a:r>
          </a:p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954817" y="3131748"/>
            <a:ext cx="6035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944642" y="2011293"/>
            <a:ext cx="8052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Ireland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3989676" y="3109169"/>
            <a:ext cx="568819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271848" y="3517204"/>
            <a:ext cx="63388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 2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439869" y="3725833"/>
            <a:ext cx="66737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2231162" y="1827587"/>
            <a:ext cx="909246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Illinois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1232634" y="2597539"/>
            <a:ext cx="5259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1357997" y="3636457"/>
            <a:ext cx="95284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South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Texas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859474" y="5397907"/>
            <a:ext cx="68216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Brazil South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Sao Paulo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078609" y="2078678"/>
            <a:ext cx="78043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Netherlands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9498289" y="2509581"/>
            <a:ext cx="7833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North *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8647303" y="2906522"/>
            <a:ext cx="76201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South *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Shanghai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10862800" y="2820524"/>
            <a:ext cx="6848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Saitama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862799" y="3277678"/>
            <a:ext cx="7219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West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Osaka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06484" y="3673741"/>
            <a:ext cx="1065615" cy="735011"/>
            <a:chOff x="8473045" y="3746910"/>
            <a:chExt cx="1086983" cy="74975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3045" y="395861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" name="Rectangle 103"/>
            <p:cNvSpPr/>
            <p:nvPr/>
          </p:nvSpPr>
          <p:spPr bwMode="auto">
            <a:xfrm>
              <a:off x="8820698" y="3746910"/>
              <a:ext cx="739330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South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Chennai</a:t>
              </a:r>
            </a:p>
          </p:txBody>
        </p:sp>
        <p:cxnSp>
          <p:nvCxnSpPr>
            <p:cNvPr id="107" name="Straight Connector 106"/>
            <p:cNvCxnSpPr>
              <a:stCxn id="104" idx="2"/>
            </p:cNvCxnSpPr>
            <p:nvPr/>
          </p:nvCxnSpPr>
          <p:spPr>
            <a:xfrm flipH="1">
              <a:off x="8751755" y="4027105"/>
              <a:ext cx="438608" cy="206874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/>
          <p:cNvSpPr/>
          <p:nvPr/>
        </p:nvSpPr>
        <p:spPr bwMode="auto">
          <a:xfrm>
            <a:off x="9984656" y="3932621"/>
            <a:ext cx="72171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Hong Kong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8294853" y="4452450"/>
            <a:ext cx="621457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SE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9145442" y="5511719"/>
            <a:ext cx="10160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South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Victoria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0654637" y="4956028"/>
            <a:ext cx="93015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New South Wales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8733" y="6465877"/>
            <a:ext cx="2146758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913788">
              <a:buSzPct val="100000"/>
            </a:pPr>
            <a:r>
              <a:rPr lang="en-US" sz="1600" spc="-29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Operated by 21Vianet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50000" y="3352541"/>
            <a:ext cx="722678" cy="885034"/>
            <a:chOff x="8211418" y="3419269"/>
            <a:chExt cx="737169" cy="902781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11418" y="3419269"/>
              <a:ext cx="737169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Pune</a:t>
              </a: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2437" y="378400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6" name="Straight Connector 125"/>
            <p:cNvCxnSpPr>
              <a:stCxn id="121" idx="2"/>
            </p:cNvCxnSpPr>
            <p:nvPr/>
          </p:nvCxnSpPr>
          <p:spPr>
            <a:xfrm>
              <a:off x="8580003" y="3699464"/>
              <a:ext cx="6574" cy="360052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520" y="4222091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00" y="358191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44" y="5540736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635" y="5414868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428" y="3303899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881" y="30090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45" y="298973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302" y="313175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Straight Connector 113"/>
          <p:cNvCxnSpPr>
            <a:stCxn id="113" idx="3"/>
          </p:cNvCxnSpPr>
          <p:nvPr/>
        </p:nvCxnSpPr>
        <p:spPr>
          <a:xfrm flipV="1">
            <a:off x="8916311" y="4489780"/>
            <a:ext cx="425461" cy="1454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0" idx="1"/>
          </p:cNvCxnSpPr>
          <p:nvPr/>
        </p:nvCxnSpPr>
        <p:spPr>
          <a:xfrm flipH="1" flipV="1">
            <a:off x="9640014" y="3849623"/>
            <a:ext cx="344641" cy="265758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6" idx="2"/>
          </p:cNvCxnSpPr>
          <p:nvPr/>
        </p:nvCxnSpPr>
        <p:spPr>
          <a:xfrm>
            <a:off x="9028309" y="3272041"/>
            <a:ext cx="822691" cy="29821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9" idx="1"/>
          </p:cNvCxnSpPr>
          <p:nvPr/>
        </p:nvCxnSpPr>
        <p:spPr>
          <a:xfrm flipH="1" flipV="1">
            <a:off x="10452756" y="3399766"/>
            <a:ext cx="410042" cy="6067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8" idx="1"/>
          </p:cNvCxnSpPr>
          <p:nvPr/>
        </p:nvCxnSpPr>
        <p:spPr>
          <a:xfrm flipH="1">
            <a:off x="10541994" y="3003284"/>
            <a:ext cx="320805" cy="25912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>
            <a:off x="9721758" y="2875100"/>
            <a:ext cx="168217" cy="40157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9" idx="2"/>
          </p:cNvCxnSpPr>
          <p:nvPr/>
        </p:nvCxnSpPr>
        <p:spPr>
          <a:xfrm flipH="1">
            <a:off x="10927893" y="5321548"/>
            <a:ext cx="191821" cy="35911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8" idx="3"/>
          </p:cNvCxnSpPr>
          <p:nvPr/>
        </p:nvCxnSpPr>
        <p:spPr>
          <a:xfrm>
            <a:off x="10161476" y="5694479"/>
            <a:ext cx="551791" cy="114329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58" y="25153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927" y="248162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4" name="Straight Connector 143"/>
          <p:cNvCxnSpPr>
            <a:stCxn id="92" idx="2"/>
          </p:cNvCxnSpPr>
          <p:nvPr/>
        </p:nvCxnSpPr>
        <p:spPr>
          <a:xfrm flipH="1">
            <a:off x="6149930" y="2444197"/>
            <a:ext cx="318895" cy="342027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82" idx="2"/>
          </p:cNvCxnSpPr>
          <p:nvPr/>
        </p:nvCxnSpPr>
        <p:spPr>
          <a:xfrm>
            <a:off x="5347288" y="2376812"/>
            <a:ext cx="338864" cy="37056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558387" y="3260494"/>
            <a:ext cx="394790" cy="5401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381" y="3413494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216" y="287987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540" y="295960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8" y="308469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055" y="50453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9" name="Straight Connector 148"/>
          <p:cNvCxnSpPr>
            <a:stCxn id="76" idx="1"/>
          </p:cNvCxnSpPr>
          <p:nvPr/>
        </p:nvCxnSpPr>
        <p:spPr>
          <a:xfrm flipH="1">
            <a:off x="3333885" y="3291929"/>
            <a:ext cx="655790" cy="6061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400490" y="2289369"/>
            <a:ext cx="1290404" cy="894478"/>
            <a:chOff x="3468676" y="2334779"/>
            <a:chExt cx="1316279" cy="912414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3950139" y="2334779"/>
              <a:ext cx="834816" cy="372848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East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Quebec City</a:t>
              </a:r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676" y="270914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0" name="Straight Connector 149"/>
            <p:cNvCxnSpPr>
              <a:stCxn id="109" idx="2"/>
            </p:cNvCxnSpPr>
            <p:nvPr/>
          </p:nvCxnSpPr>
          <p:spPr>
            <a:xfrm flipH="1">
              <a:off x="3745379" y="2707627"/>
              <a:ext cx="622168" cy="275059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09366" y="2236716"/>
            <a:ext cx="919008" cy="1082457"/>
            <a:chOff x="2967704" y="2281069"/>
            <a:chExt cx="937436" cy="1104163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Toronto</a:t>
              </a: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1" name="Straight Connector 15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85" idx="2"/>
          </p:cNvCxnSpPr>
          <p:nvPr/>
        </p:nvCxnSpPr>
        <p:spPr>
          <a:xfrm>
            <a:off x="2685785" y="2193106"/>
            <a:ext cx="352552" cy="103692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74" idx="2"/>
          </p:cNvCxnSpPr>
          <p:nvPr/>
        </p:nvCxnSpPr>
        <p:spPr>
          <a:xfrm>
            <a:off x="2155097" y="2696668"/>
            <a:ext cx="754269" cy="450633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88" idx="3"/>
          </p:cNvCxnSpPr>
          <p:nvPr/>
        </p:nvCxnSpPr>
        <p:spPr>
          <a:xfrm flipV="1">
            <a:off x="2310839" y="3681674"/>
            <a:ext cx="451416" cy="13754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86" idx="3"/>
          </p:cNvCxnSpPr>
          <p:nvPr/>
        </p:nvCxnSpPr>
        <p:spPr>
          <a:xfrm>
            <a:off x="1758568" y="2780300"/>
            <a:ext cx="1142115" cy="36700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7" idx="1"/>
          </p:cNvCxnSpPr>
          <p:nvPr/>
        </p:nvCxnSpPr>
        <p:spPr>
          <a:xfrm flipH="1" flipV="1">
            <a:off x="3333885" y="3354903"/>
            <a:ext cx="937962" cy="34506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8" idx="0"/>
          </p:cNvCxnSpPr>
          <p:nvPr/>
        </p:nvCxnSpPr>
        <p:spPr>
          <a:xfrm flipH="1" flipV="1">
            <a:off x="3333887" y="3354903"/>
            <a:ext cx="439668" cy="3709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90" idx="1"/>
          </p:cNvCxnSpPr>
          <p:nvPr/>
        </p:nvCxnSpPr>
        <p:spPr>
          <a:xfrm flipH="1" flipV="1">
            <a:off x="4487795" y="5316611"/>
            <a:ext cx="371677" cy="26405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7456939" y="3665524"/>
            <a:ext cx="1164881" cy="527467"/>
            <a:chOff x="7606465" y="3738529"/>
            <a:chExt cx="1188239" cy="53804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4549" y="373852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Rectangle 90"/>
            <p:cNvSpPr/>
            <p:nvPr/>
          </p:nvSpPr>
          <p:spPr bwMode="auto">
            <a:xfrm>
              <a:off x="7606465" y="3913029"/>
              <a:ext cx="693614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West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Mumbai</a:t>
              </a:r>
            </a:p>
          </p:txBody>
        </p:sp>
        <p:cxnSp>
          <p:nvCxnSpPr>
            <p:cNvPr id="93" name="Straight Connector 92"/>
            <p:cNvCxnSpPr>
              <a:stCxn id="91" idx="3"/>
            </p:cNvCxnSpPr>
            <p:nvPr/>
          </p:nvCxnSpPr>
          <p:spPr>
            <a:xfrm flipV="1">
              <a:off x="8300078" y="4009260"/>
              <a:ext cx="215625" cy="43867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403036" y="1525215"/>
            <a:ext cx="919008" cy="1323358"/>
            <a:chOff x="2967704" y="2281069"/>
            <a:chExt cx="937436" cy="110416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UK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1" name="Straight Connector 10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5893060" y="1892326"/>
            <a:ext cx="2006623" cy="1277929"/>
            <a:chOff x="1858280" y="2281069"/>
            <a:chExt cx="2046860" cy="1303555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Germany</a:t>
              </a: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8280" y="3046580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6" name="Straight Connector 105"/>
            <p:cNvCxnSpPr/>
            <p:nvPr/>
          </p:nvCxnSpPr>
          <p:spPr>
            <a:xfrm flipH="1">
              <a:off x="2138185" y="2617654"/>
              <a:ext cx="1363260" cy="68876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45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0"/>
            <a:ext cx="1012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9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Azure IaaS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Will Eastbury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Service Fabric Update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Joni Collinge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2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3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4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5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6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7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1583</TotalTime>
  <Words>890</Words>
  <Application>Microsoft Office PowerPoint</Application>
  <PresentationFormat>Widescreen</PresentationFormat>
  <Paragraphs>222</Paragraphs>
  <Slides>13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ＭＳ Ｐゴシック</vt:lpstr>
      <vt:lpstr>ＭＳ Ｐゴシック</vt:lpstr>
      <vt:lpstr>Arial</vt:lpstr>
      <vt:lpstr>Avenir LT Pro 45 Book</vt:lpstr>
      <vt:lpstr>Calibri</vt:lpstr>
      <vt:lpstr>Calibri Light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Verdana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Office Theme</vt:lpstr>
      <vt:lpstr>Microsoft Azure Workshop featuring Dev Ops Masterclass  </vt:lpstr>
      <vt:lpstr>PowerPoint Presentation</vt:lpstr>
      <vt:lpstr>PowerPoint Presentation</vt:lpstr>
      <vt:lpstr>PowerPoint Presentation</vt:lpstr>
      <vt:lpstr>Huge infrastructure scale is the enabler</vt:lpstr>
      <vt:lpstr>PowerPoint Presentation</vt:lpstr>
      <vt:lpstr>PowerPoint Presentation</vt:lpstr>
      <vt:lpstr>Azure IaaS Will Eastbury https://github.com/dxuk/AzureWorkshops  </vt:lpstr>
      <vt:lpstr>Service Fabric Update Joni Collinge https://github.com/dxuk/AzureWorkshops  </vt:lpstr>
      <vt:lpstr>PaaS Web Apps Lillian Kasem https://github.com/dxuk/AzureWorkshops  </vt:lpstr>
      <vt:lpstr>Power BI Embedded Amy Nicholson https://github.com/dxuk/AzureWorkshops  </vt:lpstr>
      <vt:lpstr>PBE Update Adam Jackson https://github.com/dxuk/AzureWorkshops  </vt:lpstr>
      <vt:lpstr>Dev Ops Masterclass Jamie Dalton https://github.com/dxuk/AzureWorkshops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Amy Nicholson</cp:lastModifiedBy>
  <cp:revision>128</cp:revision>
  <dcterms:created xsi:type="dcterms:W3CDTF">2015-11-20T13:35:19Z</dcterms:created>
  <dcterms:modified xsi:type="dcterms:W3CDTF">2016-11-07T10:19:46Z</dcterms:modified>
</cp:coreProperties>
</file>